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2" r:id="rId4"/>
    <p:sldId id="259" r:id="rId5"/>
    <p:sldId id="257" r:id="rId6"/>
    <p:sldId id="311" r:id="rId7"/>
    <p:sldId id="279" r:id="rId8"/>
    <p:sldId id="276" r:id="rId9"/>
    <p:sldId id="278" r:id="rId10"/>
    <p:sldId id="261" r:id="rId11"/>
    <p:sldId id="272" r:id="rId12"/>
    <p:sldId id="280" r:id="rId13"/>
    <p:sldId id="281" r:id="rId14"/>
    <p:sldId id="282" r:id="rId15"/>
    <p:sldId id="284" r:id="rId16"/>
    <p:sldId id="285" r:id="rId17"/>
    <p:sldId id="286" r:id="rId18"/>
    <p:sldId id="287" r:id="rId19"/>
    <p:sldId id="288" r:id="rId20"/>
    <p:sldId id="289" r:id="rId21"/>
    <p:sldId id="271" r:id="rId22"/>
    <p:sldId id="292" r:id="rId23"/>
    <p:sldId id="290" r:id="rId24"/>
    <p:sldId id="293" r:id="rId25"/>
    <p:sldId id="294" r:id="rId26"/>
    <p:sldId id="295" r:id="rId27"/>
    <p:sldId id="291" r:id="rId28"/>
    <p:sldId id="298" r:id="rId29"/>
    <p:sldId id="300" r:id="rId30"/>
    <p:sldId id="302" r:id="rId31"/>
    <p:sldId id="303" r:id="rId32"/>
    <p:sldId id="304" r:id="rId33"/>
    <p:sldId id="299" r:id="rId34"/>
    <p:sldId id="301" r:id="rId35"/>
    <p:sldId id="306" r:id="rId36"/>
    <p:sldId id="307" r:id="rId37"/>
    <p:sldId id="308" r:id="rId38"/>
    <p:sldId id="309" r:id="rId39"/>
    <p:sldId id="310" r:id="rId40"/>
    <p:sldId id="264" r:id="rId41"/>
    <p:sldId id="266" r:id="rId42"/>
    <p:sldId id="26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5597"/>
    <a:srgbClr val="506289"/>
    <a:srgbClr val="4C6AA3"/>
    <a:srgbClr val="284C91"/>
    <a:srgbClr val="FFCB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8" autoAdjust="0"/>
    <p:restoredTop sz="94660"/>
  </p:normalViewPr>
  <p:slideViewPr>
    <p:cSldViewPr snapToGrid="0">
      <p:cViewPr varScale="1">
        <p:scale>
          <a:sx n="89" d="100"/>
          <a:sy n="89" d="100"/>
        </p:scale>
        <p:origin x="37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21/08/2019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653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21/08/2019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39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21/08/2019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22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21/08/2019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457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21/08/2019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017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21/08/2019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965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21/08/2019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664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21/08/2019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944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21/08/2019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507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21/08/2019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822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21/08/2019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81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89035-38C8-4C45-A3B6-5FF89618A9CC}" type="datetimeFigureOut">
              <a:rPr lang="es-ES" smtClean="0"/>
              <a:t>21/08/2019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286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yZBKzXjSg1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s.coursera.org/lecture/cluster-analysis/2-1-basic-concepts-measuring-similarity-between-objects-kjQji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hyperlink" Target="https://www.facebook.com/business/help/465262276878947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7/11/information-retrieval-using-kdtree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locality-sensitive-hashing-for-music-search-f2f1940ace23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s://www.linkedin.com/in/rpumaalvarez/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business/help/465262276878947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3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75" cy="68563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562" y="378007"/>
            <a:ext cx="8858097" cy="546130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93297" y="5727940"/>
            <a:ext cx="495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hlinkClick r:id="rId4"/>
              </a:rPr>
              <a:t>https://www.youtube.com/watch?v=yZBKzXjSg1k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501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12194975" cy="685632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278038" y="577970"/>
            <a:ext cx="546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 smtClean="0"/>
              <a:t>LOOK-ALIKE MODELING: Conceptos importantes</a:t>
            </a:r>
            <a:endParaRPr lang="es-PE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13" y="2011524"/>
            <a:ext cx="5705742" cy="312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3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77047" y="5454048"/>
            <a:ext cx="11471127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PE" sz="1600" dirty="0">
                <a:hlinkClick r:id="rId3"/>
              </a:rPr>
              <a:t>https://es.coursera.org/lecture/cluster-analysis/2-1-basic-concepts-measuring-similarity-between-objects-kjQji</a:t>
            </a:r>
            <a:endParaRPr lang="es-PE" sz="1600" dirty="0">
              <a:hlinkClick r:id="rId4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6259" y="762636"/>
            <a:ext cx="7282455" cy="424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9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12194975" cy="685632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38" y="826220"/>
            <a:ext cx="8370498" cy="469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3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12194975" cy="685632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33" y="487787"/>
            <a:ext cx="9734908" cy="547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12194975" cy="685632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759" y="514534"/>
            <a:ext cx="9173309" cy="515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7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12194975" cy="685632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04" y="340375"/>
            <a:ext cx="9825487" cy="545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0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12194975" cy="68563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444" y="372855"/>
            <a:ext cx="9372421" cy="526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1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12194975" cy="685632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69" y="463987"/>
            <a:ext cx="9609825" cy="520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12194975" cy="685632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30" y="401342"/>
            <a:ext cx="10404175" cy="546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9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4977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2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12194975" cy="685632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278038" y="577970"/>
            <a:ext cx="546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 smtClean="0"/>
              <a:t>LOOK-ALIKE MODELING</a:t>
            </a:r>
            <a:endParaRPr lang="es-PE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13" y="2011524"/>
            <a:ext cx="5705742" cy="312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4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44138" y="446704"/>
            <a:ext cx="112993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RETO 1: TIEMPO DE EJECUCIÓN</a:t>
            </a:r>
            <a:endParaRPr lang="en-US" sz="2200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  <p:pic>
        <p:nvPicPr>
          <p:cNvPr id="2050" name="Picture 2" descr="Resultado de imagen para han pasado 80 aÃ±os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537" y="1738282"/>
            <a:ext cx="5361790" cy="323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1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44138" y="446704"/>
            <a:ext cx="112993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RETO 1: TIEMPO 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DE EJECUCIÓN (</a:t>
            </a:r>
            <a:r>
              <a:rPr lang="en-US" sz="2200" b="1" dirty="0">
                <a:solidFill>
                  <a:srgbClr val="284C91"/>
                </a:solidFill>
                <a:latin typeface="Myriad Pro" panose="020B0503030403020204" pitchFamily="34" charset="0"/>
              </a:rPr>
              <a:t>KD-TREE</a:t>
            </a: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) [</a:t>
            </a:r>
            <a:r>
              <a:rPr lang="en-US" sz="2200" dirty="0" err="1" smtClean="0">
                <a:solidFill>
                  <a:srgbClr val="284C91"/>
                </a:solidFill>
                <a:latin typeface="Myriad Pro" panose="020B0503030403020204" pitchFamily="34" charset="0"/>
              </a:rPr>
              <a:t>distancias</a:t>
            </a: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200" dirty="0" err="1" smtClean="0">
                <a:solidFill>
                  <a:srgbClr val="284C91"/>
                </a:solidFill>
                <a:latin typeface="Myriad Pro" panose="020B0503030403020204" pitchFamily="34" charset="0"/>
              </a:rPr>
              <a:t>metricas</a:t>
            </a: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]</a:t>
            </a:r>
            <a:endParaRPr lang="en-US" sz="2200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34839" y="5546785"/>
            <a:ext cx="822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hlinkClick r:id="rId3"/>
              </a:rPr>
              <a:t>https://www.analyticsvidhya.com/blog/2017/11/information-retrieval-using-kdtree/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594" y="979504"/>
            <a:ext cx="5078218" cy="456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6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55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44138" y="446704"/>
            <a:ext cx="11299371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RETO 1: TIEMPO DE EJECUCIÓN</a:t>
            </a:r>
            <a:endParaRPr lang="en-US" sz="2200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50" y="1318681"/>
            <a:ext cx="4031513" cy="46347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446" y="1218314"/>
            <a:ext cx="4605966" cy="449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4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44138" y="446704"/>
            <a:ext cx="11299371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RETO 1: TIEMPO DE EJECUCIÓN</a:t>
            </a:r>
            <a:endParaRPr lang="en-US" sz="2200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8" y="994418"/>
            <a:ext cx="4342502" cy="54314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383" y="446704"/>
            <a:ext cx="3992573" cy="548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4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44138" y="446704"/>
            <a:ext cx="11299371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RETO 1: TIEMPO DE EJECUCIÓN</a:t>
            </a:r>
            <a:endParaRPr lang="en-US" sz="2200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10" y="994418"/>
            <a:ext cx="4217950" cy="5157403"/>
          </a:xfrm>
          <a:prstGeom prst="rect">
            <a:avLst/>
          </a:prstGeom>
        </p:spPr>
      </p:pic>
      <p:pic>
        <p:nvPicPr>
          <p:cNvPr id="3074" name="Picture 2" descr="https://s3-ap-south-1.amazonaws.com/av-blog-media/wp-content/uploads/2017/11/26205433/image03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260" y="798198"/>
            <a:ext cx="4054416" cy="270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95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44138" y="446704"/>
            <a:ext cx="11299371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RETO 1: TIEMPO DE EJECUCIÓN</a:t>
            </a:r>
            <a:endParaRPr lang="en-US" sz="2200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112" y="720561"/>
            <a:ext cx="4508364" cy="518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5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44138" y="446704"/>
            <a:ext cx="11299371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RETO 1: TIEMPO DE EJECUCIÓN</a:t>
            </a:r>
            <a:endParaRPr lang="en-US" sz="2200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  <p:pic>
        <p:nvPicPr>
          <p:cNvPr id="6146" name="Picture 2" descr="https://www.researchgate.net/profile/Behrouz_Minaei/publication/283471105/figure/fig1/AS:305838360154118@1449928955552/Partitioning-of-a-2D-point-set-in-ball-tree-The-green-dotted-line-is-the-separating_W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98" y="1979788"/>
            <a:ext cx="2628900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665198" y="4856672"/>
            <a:ext cx="272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 err="1" smtClean="0"/>
              <a:t>Ball-trees</a:t>
            </a:r>
            <a:endParaRPr lang="es-PE" b="1" dirty="0"/>
          </a:p>
        </p:txBody>
      </p:sp>
      <p:pic>
        <p:nvPicPr>
          <p:cNvPr id="6150" name="Picture 6" descr="https://www.researchgate.net/profile/Hyun-Hwa_Choi/publication/228597881/figure/fig1/AS:669437627744258@1536617776113/Hybrid-Spill-Tree-with-Local-Signature-Files_W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967" y="1778736"/>
            <a:ext cx="3547797" cy="288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6855124" y="4856672"/>
            <a:ext cx="272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 err="1" smtClean="0"/>
              <a:t>Spill-trees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31259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11" y="1674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44138" y="446704"/>
            <a:ext cx="11299371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RETO 1: TIEMPO DE EJECUCIÓN</a:t>
            </a:r>
            <a:endParaRPr lang="en-US" sz="2200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320430" y="2372264"/>
            <a:ext cx="5546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600" b="1" dirty="0"/>
              <a:t>¿</a:t>
            </a:r>
            <a:r>
              <a:rPr lang="es-PE" sz="3600" b="1" dirty="0" smtClean="0"/>
              <a:t>ANN?</a:t>
            </a:r>
            <a:endParaRPr lang="es-PE" sz="36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2639684" y="3556877"/>
            <a:ext cx="707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 smtClean="0"/>
              <a:t>APPROXIMATE NEAREST NEIGHBORS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350675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648" y="1674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44138" y="446704"/>
            <a:ext cx="11299371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RETO 1: TIEMPO DE EJECUCIÓN </a:t>
            </a:r>
            <a:r>
              <a:rPr lang="en-US" sz="2200" b="1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(LSH)</a:t>
            </a:r>
            <a:endParaRPr lang="en-US" sz="2200" b="1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750499" y="1121434"/>
            <a:ext cx="8842076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dirty="0" err="1" smtClean="0"/>
              <a:t>Locality</a:t>
            </a:r>
            <a:r>
              <a:rPr lang="es-PE" sz="3600" b="1" dirty="0" smtClean="0"/>
              <a:t> </a:t>
            </a:r>
            <a:r>
              <a:rPr lang="es-PE" sz="3600" b="1" dirty="0" err="1" smtClean="0"/>
              <a:t>Sensitive</a:t>
            </a:r>
            <a:r>
              <a:rPr lang="es-PE" sz="3600" b="1" dirty="0" smtClean="0"/>
              <a:t> </a:t>
            </a:r>
            <a:r>
              <a:rPr lang="es-PE" sz="3600" b="1" dirty="0" err="1" smtClean="0"/>
              <a:t>Hashing</a:t>
            </a:r>
            <a:endParaRPr lang="es-PE" sz="36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Locality Sensitive Hashing (LSH) is a generic hashing technique that aims, as the name suggests, to preserve the local relations of the data while significantly reducing the dimensionality of the </a:t>
            </a:r>
            <a:r>
              <a:rPr lang="en-US" sz="2400" dirty="0" smtClean="0"/>
              <a:t>dataset</a:t>
            </a:r>
          </a:p>
          <a:p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A hash function h is Locality Sensitive if for given two points a, b in a high dimensional feature space, 1. </a:t>
            </a:r>
            <a:r>
              <a:rPr lang="en-US" sz="2400" i="1" dirty="0" err="1"/>
              <a:t>Pr</a:t>
            </a:r>
            <a:r>
              <a:rPr lang="en-US" sz="2400" i="1" dirty="0"/>
              <a:t>(h(a) == h(b)) is high if a and b are near 2. </a:t>
            </a:r>
            <a:r>
              <a:rPr lang="en-US" sz="2400" i="1" dirty="0" err="1"/>
              <a:t>Pr</a:t>
            </a:r>
            <a:r>
              <a:rPr lang="en-US" sz="2400" i="1" dirty="0"/>
              <a:t>(h(a) == h(b)) is low if a and b are far 3. Time complexity to identify close objects is sub-linear.</a:t>
            </a:r>
            <a:endParaRPr lang="es-PE" sz="2400" dirty="0"/>
          </a:p>
          <a:p>
            <a:endParaRPr lang="es-PE" sz="3600" b="1" dirty="0" smtClean="0"/>
          </a:p>
          <a:p>
            <a:r>
              <a:rPr lang="es-PE" sz="2400" dirty="0">
                <a:hlinkClick r:id="rId3"/>
              </a:rPr>
              <a:t>https://towardsdatascience.com/locality-sensitive-hashing-for-music-search-f2f1940ace23</a:t>
            </a:r>
            <a:endParaRPr lang="es-PE" sz="2400" b="1" dirty="0" smtClean="0"/>
          </a:p>
          <a:p>
            <a:endParaRPr lang="es-PE" sz="3600" b="1" dirty="0"/>
          </a:p>
          <a:p>
            <a:endParaRPr lang="es-PE" sz="3600" b="1" dirty="0" smtClean="0"/>
          </a:p>
          <a:p>
            <a:endParaRPr lang="es-PE" sz="3600" b="1" dirty="0"/>
          </a:p>
          <a:p>
            <a:endParaRPr lang="es-PE" sz="3600" b="1" dirty="0"/>
          </a:p>
        </p:txBody>
      </p:sp>
    </p:spTree>
    <p:extLst>
      <p:ext uri="{BB962C8B-B14F-4D97-AF65-F5344CB8AC3E}">
        <p14:creationId xmlns:p14="http://schemas.microsoft.com/office/powerpoint/2010/main" val="68779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4977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1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648" y="1674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44138" y="446704"/>
            <a:ext cx="11299371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RETO 1: TIEMPO DE EJECUCIÓN </a:t>
            </a:r>
            <a:r>
              <a:rPr lang="en-US" sz="2200" b="1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(LSH)</a:t>
            </a:r>
            <a:endParaRPr lang="en-US" sz="2200" b="1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750499" y="1121434"/>
            <a:ext cx="884207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dirty="0" smtClean="0"/>
              <a:t>Implementaciones:</a:t>
            </a:r>
          </a:p>
          <a:p>
            <a:endParaRPr lang="es-P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 smtClean="0"/>
              <a:t>Min-</a:t>
            </a:r>
            <a:r>
              <a:rPr lang="es-PE" sz="2400" dirty="0" err="1" smtClean="0"/>
              <a:t>wise</a:t>
            </a:r>
            <a:r>
              <a:rPr lang="es-PE" sz="2400" dirty="0" smtClean="0"/>
              <a:t> </a:t>
            </a:r>
            <a:r>
              <a:rPr lang="es-PE" sz="2400" dirty="0" err="1"/>
              <a:t>independent</a:t>
            </a:r>
            <a:r>
              <a:rPr lang="es-PE" sz="2400" dirty="0"/>
              <a:t> </a:t>
            </a:r>
            <a:r>
              <a:rPr lang="es-PE" sz="2400" dirty="0" err="1" smtClean="0"/>
              <a:t>permutations</a:t>
            </a:r>
            <a:endParaRPr lang="es-P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 err="1" smtClean="0"/>
              <a:t>Nilsimsa</a:t>
            </a:r>
            <a:r>
              <a:rPr lang="es-PE" sz="2400" dirty="0" smtClean="0"/>
              <a:t> </a:t>
            </a:r>
            <a:r>
              <a:rPr lang="es-PE" sz="2400" dirty="0"/>
              <a:t>Hash (Anti-Spam </a:t>
            </a:r>
            <a:r>
              <a:rPr lang="es-PE" sz="2400" dirty="0" err="1" smtClean="0"/>
              <a:t>focused</a:t>
            </a:r>
            <a:r>
              <a:rPr lang="es-PE" sz="2400" dirty="0" smtClean="0"/>
              <a:t>)</a:t>
            </a:r>
            <a:endParaRPr lang="es-P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 smtClean="0"/>
              <a:t>TLSH</a:t>
            </a:r>
            <a:r>
              <a:rPr lang="es-PE" sz="2400" dirty="0"/>
              <a:t> </a:t>
            </a:r>
            <a:r>
              <a:rPr lang="es-PE" sz="2400" dirty="0" smtClean="0"/>
              <a:t>(</a:t>
            </a:r>
            <a:r>
              <a:rPr lang="es-PE" sz="2400" dirty="0" err="1" smtClean="0"/>
              <a:t>For</a:t>
            </a:r>
            <a:r>
              <a:rPr lang="es-PE" sz="2400" dirty="0" smtClean="0"/>
              <a:t> </a:t>
            </a:r>
            <a:r>
              <a:rPr lang="es-PE" sz="2400" dirty="0" err="1"/>
              <a:t>security</a:t>
            </a:r>
            <a:r>
              <a:rPr lang="es-PE" sz="2400" dirty="0"/>
              <a:t> and digital </a:t>
            </a:r>
            <a:r>
              <a:rPr lang="es-PE" sz="2400" dirty="0" err="1"/>
              <a:t>forensic</a:t>
            </a:r>
            <a:r>
              <a:rPr lang="es-PE" sz="2400" dirty="0"/>
              <a:t> </a:t>
            </a:r>
            <a:r>
              <a:rPr lang="es-PE" sz="2400" dirty="0" err="1"/>
              <a:t>applications</a:t>
            </a:r>
            <a:r>
              <a:rPr lang="es-P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b="1" dirty="0" err="1"/>
              <a:t>Random</a:t>
            </a:r>
            <a:r>
              <a:rPr lang="es-PE" sz="2400" b="1" dirty="0"/>
              <a:t> </a:t>
            </a:r>
            <a:r>
              <a:rPr lang="es-PE" sz="2400" b="1" dirty="0" err="1"/>
              <a:t>Projection</a:t>
            </a:r>
            <a:r>
              <a:rPr lang="es-PE" sz="2400" b="1" dirty="0"/>
              <a:t> </a:t>
            </a:r>
            <a:r>
              <a:rPr lang="es-PE" sz="2400" b="1" dirty="0" err="1"/>
              <a:t>aka</a:t>
            </a:r>
            <a:r>
              <a:rPr lang="es-PE" sz="2400" b="1" dirty="0"/>
              <a:t> </a:t>
            </a:r>
            <a:r>
              <a:rPr lang="es-PE" sz="2400" b="1" dirty="0" err="1"/>
              <a:t>SimHash</a:t>
            </a:r>
            <a:endParaRPr lang="es-PE" sz="2400" b="1" dirty="0"/>
          </a:p>
          <a:p>
            <a:endParaRPr lang="en-US" sz="2400" u="sng" dirty="0" smtClean="0"/>
          </a:p>
          <a:p>
            <a:endParaRPr lang="es-PE" sz="3600" b="1" dirty="0"/>
          </a:p>
          <a:p>
            <a:endParaRPr lang="es-PE" sz="3600" b="1" dirty="0" smtClean="0"/>
          </a:p>
          <a:p>
            <a:endParaRPr lang="es-PE" sz="3600" b="1" dirty="0"/>
          </a:p>
          <a:p>
            <a:endParaRPr lang="es-PE" sz="3600" b="1" dirty="0"/>
          </a:p>
        </p:txBody>
      </p:sp>
    </p:spTree>
    <p:extLst>
      <p:ext uri="{BB962C8B-B14F-4D97-AF65-F5344CB8AC3E}">
        <p14:creationId xmlns:p14="http://schemas.microsoft.com/office/powerpoint/2010/main" val="59416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648" y="1674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44138" y="446704"/>
            <a:ext cx="11299371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RETO 1: TIEMPO DE EJECUCIÓN </a:t>
            </a:r>
            <a:r>
              <a:rPr lang="en-US" sz="2200" b="1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(LSH- Random projection)</a:t>
            </a:r>
            <a:endParaRPr lang="en-US" sz="2200" b="1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  <p:pic>
        <p:nvPicPr>
          <p:cNvPr id="9218" name="Picture 2" descr="https://miro.medium.com/max/705/1*8UJs41sbMSWl57L02xtQsQ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290" y="1702307"/>
            <a:ext cx="537210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miro.medium.com/max/874/1*UFZXWq7wM3LKFz-kpERxr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352" y="2840336"/>
            <a:ext cx="6657975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12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12194975" cy="685632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278038" y="577970"/>
            <a:ext cx="546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 smtClean="0"/>
              <a:t>LOOK-ALIKE MODELING</a:t>
            </a:r>
            <a:endParaRPr lang="es-PE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13" y="2011524"/>
            <a:ext cx="5705742" cy="312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1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11" y="1674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44138" y="446704"/>
            <a:ext cx="11299371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RETO 2: ?</a:t>
            </a:r>
            <a:endParaRPr lang="en-US" sz="2200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320430" y="2372264"/>
            <a:ext cx="5546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600" b="1" dirty="0" smtClean="0"/>
              <a:t>Tolerancia al ruido</a:t>
            </a:r>
            <a:endParaRPr lang="es-PE" sz="36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2639684" y="3556877"/>
            <a:ext cx="707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12586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891" y="1674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44138" y="446704"/>
            <a:ext cx="112993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RETO 2: TOLERANCIA AL RUIDO (KNN,MKNN)</a:t>
            </a:r>
            <a:endParaRPr lang="en-US" sz="2200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309" y="1658953"/>
            <a:ext cx="4186488" cy="371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3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891" y="1674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80683" y="447543"/>
            <a:ext cx="11299371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RETO 2: TOLERANCIA AL RUIDO (Scoring)</a:t>
            </a:r>
            <a:endParaRPr lang="en-US" sz="2200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795068" y="113551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mtClean="0"/>
              <a:t>Average distance of every universe row to the seed set</a:t>
            </a:r>
            <a:endParaRPr lang="es-PE" dirty="0"/>
          </a:p>
        </p:txBody>
      </p:sp>
      <p:grpSp>
        <p:nvGrpSpPr>
          <p:cNvPr id="6" name="Grupo 5"/>
          <p:cNvGrpSpPr/>
          <p:nvPr/>
        </p:nvGrpSpPr>
        <p:grpSpPr>
          <a:xfrm>
            <a:off x="679244" y="2043943"/>
            <a:ext cx="6053328" cy="3111031"/>
            <a:chOff x="1697785" y="2272813"/>
            <a:chExt cx="8946242" cy="3692206"/>
          </a:xfrm>
        </p:grpSpPr>
        <p:sp>
          <p:nvSpPr>
            <p:cNvPr id="7" name="Elipse 6"/>
            <p:cNvSpPr/>
            <p:nvPr/>
          </p:nvSpPr>
          <p:spPr>
            <a:xfrm>
              <a:off x="2320506" y="3671557"/>
              <a:ext cx="785003" cy="7073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" name="Elipse 7"/>
            <p:cNvSpPr/>
            <p:nvPr/>
          </p:nvSpPr>
          <p:spPr>
            <a:xfrm>
              <a:off x="7475513" y="2272813"/>
              <a:ext cx="3036498" cy="31055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cxnSp>
          <p:nvCxnSpPr>
            <p:cNvPr id="9" name="Conector recto de flecha 8"/>
            <p:cNvCxnSpPr/>
            <p:nvPr/>
          </p:nvCxnSpPr>
          <p:spPr>
            <a:xfrm flipH="1">
              <a:off x="3207485" y="3189547"/>
              <a:ext cx="4961733" cy="80022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Conector 9"/>
            <p:cNvSpPr/>
            <p:nvPr/>
          </p:nvSpPr>
          <p:spPr>
            <a:xfrm>
              <a:off x="8038384" y="3274316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1" name="Conector 10"/>
            <p:cNvSpPr/>
            <p:nvPr/>
          </p:nvSpPr>
          <p:spPr>
            <a:xfrm>
              <a:off x="7916177" y="3630878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Conector 11"/>
            <p:cNvSpPr/>
            <p:nvPr/>
          </p:nvSpPr>
          <p:spPr>
            <a:xfrm>
              <a:off x="8357558" y="3426721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Conector 12"/>
            <p:cNvSpPr/>
            <p:nvPr/>
          </p:nvSpPr>
          <p:spPr>
            <a:xfrm>
              <a:off x="8045573" y="3919865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Conector 13"/>
            <p:cNvSpPr/>
            <p:nvPr/>
          </p:nvSpPr>
          <p:spPr>
            <a:xfrm>
              <a:off x="8242542" y="3124798"/>
              <a:ext cx="129396" cy="1121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Conector 14"/>
            <p:cNvSpPr/>
            <p:nvPr/>
          </p:nvSpPr>
          <p:spPr>
            <a:xfrm>
              <a:off x="8459641" y="3664543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Conector 15"/>
            <p:cNvSpPr/>
            <p:nvPr/>
          </p:nvSpPr>
          <p:spPr>
            <a:xfrm>
              <a:off x="8593351" y="3858042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7" name="Conector 16"/>
            <p:cNvSpPr/>
            <p:nvPr/>
          </p:nvSpPr>
          <p:spPr>
            <a:xfrm>
              <a:off x="8691114" y="4056449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Conector 17"/>
            <p:cNvSpPr/>
            <p:nvPr/>
          </p:nvSpPr>
          <p:spPr>
            <a:xfrm>
              <a:off x="2687128" y="3858042"/>
              <a:ext cx="129396" cy="112143"/>
            </a:xfrm>
            <a:prstGeom prst="flowChartConnector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9" name="Conector 18"/>
            <p:cNvSpPr/>
            <p:nvPr/>
          </p:nvSpPr>
          <p:spPr>
            <a:xfrm>
              <a:off x="2503096" y="4070827"/>
              <a:ext cx="129396" cy="112143"/>
            </a:xfrm>
            <a:prstGeom prst="flowChartConnector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Conector 19"/>
            <p:cNvSpPr/>
            <p:nvPr/>
          </p:nvSpPr>
          <p:spPr>
            <a:xfrm>
              <a:off x="2828026" y="4059327"/>
              <a:ext cx="129396" cy="112143"/>
            </a:xfrm>
            <a:prstGeom prst="flowChartConnector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1" name="Conector 20"/>
            <p:cNvSpPr/>
            <p:nvPr/>
          </p:nvSpPr>
          <p:spPr>
            <a:xfrm>
              <a:off x="7773840" y="3397963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2" name="Conector 21"/>
            <p:cNvSpPr/>
            <p:nvPr/>
          </p:nvSpPr>
          <p:spPr>
            <a:xfrm>
              <a:off x="8103082" y="3464697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3" name="Conector 22"/>
            <p:cNvSpPr/>
            <p:nvPr/>
          </p:nvSpPr>
          <p:spPr>
            <a:xfrm>
              <a:off x="8187909" y="3725769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4" name="Conector 23"/>
            <p:cNvSpPr/>
            <p:nvPr/>
          </p:nvSpPr>
          <p:spPr>
            <a:xfrm>
              <a:off x="8340309" y="3878169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5" name="Conector 24"/>
            <p:cNvSpPr/>
            <p:nvPr/>
          </p:nvSpPr>
          <p:spPr>
            <a:xfrm>
              <a:off x="8492709" y="4030569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6" name="Conector 25"/>
            <p:cNvSpPr/>
            <p:nvPr/>
          </p:nvSpPr>
          <p:spPr>
            <a:xfrm>
              <a:off x="8190784" y="3426716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7" name="Conector 26"/>
            <p:cNvSpPr/>
            <p:nvPr/>
          </p:nvSpPr>
          <p:spPr>
            <a:xfrm>
              <a:off x="8068577" y="3783278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8" name="Conector 27"/>
            <p:cNvSpPr/>
            <p:nvPr/>
          </p:nvSpPr>
          <p:spPr>
            <a:xfrm>
              <a:off x="8509958" y="3579121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9" name="Conector 28"/>
            <p:cNvSpPr/>
            <p:nvPr/>
          </p:nvSpPr>
          <p:spPr>
            <a:xfrm>
              <a:off x="8197973" y="4072265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0" name="Conector 29"/>
            <p:cNvSpPr/>
            <p:nvPr/>
          </p:nvSpPr>
          <p:spPr>
            <a:xfrm>
              <a:off x="8394942" y="3277198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1" name="Conector 30"/>
            <p:cNvSpPr/>
            <p:nvPr/>
          </p:nvSpPr>
          <p:spPr>
            <a:xfrm>
              <a:off x="8612041" y="3816943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2" name="Conector 31"/>
            <p:cNvSpPr/>
            <p:nvPr/>
          </p:nvSpPr>
          <p:spPr>
            <a:xfrm>
              <a:off x="8745751" y="4010442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3" name="Conector 32"/>
            <p:cNvSpPr/>
            <p:nvPr/>
          </p:nvSpPr>
          <p:spPr>
            <a:xfrm>
              <a:off x="8843514" y="4208849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4" name="Conector 33"/>
            <p:cNvSpPr/>
            <p:nvPr/>
          </p:nvSpPr>
          <p:spPr>
            <a:xfrm>
              <a:off x="7926240" y="3550363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5" name="Conector 34"/>
            <p:cNvSpPr/>
            <p:nvPr/>
          </p:nvSpPr>
          <p:spPr>
            <a:xfrm>
              <a:off x="8255482" y="3617097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6" name="Conector 35"/>
            <p:cNvSpPr/>
            <p:nvPr/>
          </p:nvSpPr>
          <p:spPr>
            <a:xfrm>
              <a:off x="8340309" y="3878169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7" name="Conector 36"/>
            <p:cNvSpPr/>
            <p:nvPr/>
          </p:nvSpPr>
          <p:spPr>
            <a:xfrm>
              <a:off x="8492709" y="4030569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8" name="Conector 37"/>
            <p:cNvSpPr/>
            <p:nvPr/>
          </p:nvSpPr>
          <p:spPr>
            <a:xfrm>
              <a:off x="8645109" y="4182969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9" name="Conector 38"/>
            <p:cNvSpPr/>
            <p:nvPr/>
          </p:nvSpPr>
          <p:spPr>
            <a:xfrm>
              <a:off x="8343184" y="3579116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0" name="Conector 39"/>
            <p:cNvSpPr/>
            <p:nvPr/>
          </p:nvSpPr>
          <p:spPr>
            <a:xfrm>
              <a:off x="8220977" y="3935678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1" name="Conector 40"/>
            <p:cNvSpPr/>
            <p:nvPr/>
          </p:nvSpPr>
          <p:spPr>
            <a:xfrm>
              <a:off x="8662358" y="3731521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2" name="Conector 41"/>
            <p:cNvSpPr/>
            <p:nvPr/>
          </p:nvSpPr>
          <p:spPr>
            <a:xfrm>
              <a:off x="8350373" y="4224665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3" name="Conector 42"/>
            <p:cNvSpPr/>
            <p:nvPr/>
          </p:nvSpPr>
          <p:spPr>
            <a:xfrm>
              <a:off x="8547342" y="3429598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4" name="Conector 43"/>
            <p:cNvSpPr/>
            <p:nvPr/>
          </p:nvSpPr>
          <p:spPr>
            <a:xfrm>
              <a:off x="8764441" y="3969343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5" name="Conector 44"/>
            <p:cNvSpPr/>
            <p:nvPr/>
          </p:nvSpPr>
          <p:spPr>
            <a:xfrm>
              <a:off x="8898151" y="4162842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6" name="Conector 45"/>
            <p:cNvSpPr/>
            <p:nvPr/>
          </p:nvSpPr>
          <p:spPr>
            <a:xfrm>
              <a:off x="8995914" y="4361249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7" name="Conector 46"/>
            <p:cNvSpPr/>
            <p:nvPr/>
          </p:nvSpPr>
          <p:spPr>
            <a:xfrm>
              <a:off x="8078640" y="3702763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8" name="Conector 47"/>
            <p:cNvSpPr/>
            <p:nvPr/>
          </p:nvSpPr>
          <p:spPr>
            <a:xfrm>
              <a:off x="8407882" y="3769497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9" name="Conector 48"/>
            <p:cNvSpPr/>
            <p:nvPr/>
          </p:nvSpPr>
          <p:spPr>
            <a:xfrm>
              <a:off x="8492709" y="4030569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0" name="Conector 49"/>
            <p:cNvSpPr/>
            <p:nvPr/>
          </p:nvSpPr>
          <p:spPr>
            <a:xfrm>
              <a:off x="8645109" y="4182969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1" name="Conector 50"/>
            <p:cNvSpPr/>
            <p:nvPr/>
          </p:nvSpPr>
          <p:spPr>
            <a:xfrm>
              <a:off x="8797509" y="4335369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2" name="Conector 51"/>
            <p:cNvSpPr/>
            <p:nvPr/>
          </p:nvSpPr>
          <p:spPr>
            <a:xfrm>
              <a:off x="8495584" y="3731516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3" name="Conector 52"/>
            <p:cNvSpPr/>
            <p:nvPr/>
          </p:nvSpPr>
          <p:spPr>
            <a:xfrm>
              <a:off x="8373377" y="4088078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4" name="Conector 53"/>
            <p:cNvSpPr/>
            <p:nvPr/>
          </p:nvSpPr>
          <p:spPr>
            <a:xfrm>
              <a:off x="8814758" y="3883921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5" name="Conector 54"/>
            <p:cNvSpPr/>
            <p:nvPr/>
          </p:nvSpPr>
          <p:spPr>
            <a:xfrm>
              <a:off x="8502773" y="4377065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6" name="Conector 55"/>
            <p:cNvSpPr/>
            <p:nvPr/>
          </p:nvSpPr>
          <p:spPr>
            <a:xfrm>
              <a:off x="8699742" y="3581998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7" name="Conector 56"/>
            <p:cNvSpPr/>
            <p:nvPr/>
          </p:nvSpPr>
          <p:spPr>
            <a:xfrm>
              <a:off x="8916841" y="4121743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8" name="Conector 57"/>
            <p:cNvSpPr/>
            <p:nvPr/>
          </p:nvSpPr>
          <p:spPr>
            <a:xfrm>
              <a:off x="9050551" y="4315242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9" name="Conector 58"/>
            <p:cNvSpPr/>
            <p:nvPr/>
          </p:nvSpPr>
          <p:spPr>
            <a:xfrm>
              <a:off x="9148314" y="4513649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0" name="Conector 59"/>
            <p:cNvSpPr/>
            <p:nvPr/>
          </p:nvSpPr>
          <p:spPr>
            <a:xfrm>
              <a:off x="8231040" y="3855163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1" name="Conector 60"/>
            <p:cNvSpPr/>
            <p:nvPr/>
          </p:nvSpPr>
          <p:spPr>
            <a:xfrm>
              <a:off x="8560282" y="3921897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2" name="Conector 61"/>
            <p:cNvSpPr/>
            <p:nvPr/>
          </p:nvSpPr>
          <p:spPr>
            <a:xfrm>
              <a:off x="8645109" y="4182969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3" name="Conector 62"/>
            <p:cNvSpPr/>
            <p:nvPr/>
          </p:nvSpPr>
          <p:spPr>
            <a:xfrm>
              <a:off x="8797509" y="4335369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4" name="Conector 63"/>
            <p:cNvSpPr/>
            <p:nvPr/>
          </p:nvSpPr>
          <p:spPr>
            <a:xfrm>
              <a:off x="8949909" y="4487769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5" name="Conector 64"/>
            <p:cNvSpPr/>
            <p:nvPr/>
          </p:nvSpPr>
          <p:spPr>
            <a:xfrm>
              <a:off x="9182103" y="3324099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6" name="Conector 65"/>
            <p:cNvSpPr/>
            <p:nvPr/>
          </p:nvSpPr>
          <p:spPr>
            <a:xfrm>
              <a:off x="8986573" y="2999166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7" name="Conector 66"/>
            <p:cNvSpPr/>
            <p:nvPr/>
          </p:nvSpPr>
          <p:spPr>
            <a:xfrm>
              <a:off x="8864366" y="3355728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8" name="Conector 67"/>
            <p:cNvSpPr/>
            <p:nvPr/>
          </p:nvSpPr>
          <p:spPr>
            <a:xfrm>
              <a:off x="9305747" y="3151571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9" name="Conector 68"/>
            <p:cNvSpPr/>
            <p:nvPr/>
          </p:nvSpPr>
          <p:spPr>
            <a:xfrm>
              <a:off x="8993762" y="3644715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0" name="Conector 69"/>
            <p:cNvSpPr/>
            <p:nvPr/>
          </p:nvSpPr>
          <p:spPr>
            <a:xfrm>
              <a:off x="9190731" y="2849648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1" name="Conector 70"/>
            <p:cNvSpPr/>
            <p:nvPr/>
          </p:nvSpPr>
          <p:spPr>
            <a:xfrm>
              <a:off x="9407830" y="3389393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2" name="Conector 71"/>
            <p:cNvSpPr/>
            <p:nvPr/>
          </p:nvSpPr>
          <p:spPr>
            <a:xfrm>
              <a:off x="9541540" y="3582892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3" name="Conector 72"/>
            <p:cNvSpPr/>
            <p:nvPr/>
          </p:nvSpPr>
          <p:spPr>
            <a:xfrm>
              <a:off x="9639303" y="3781299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4" name="Conector 73"/>
            <p:cNvSpPr/>
            <p:nvPr/>
          </p:nvSpPr>
          <p:spPr>
            <a:xfrm>
              <a:off x="8722029" y="3122813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5" name="Conector 74"/>
            <p:cNvSpPr/>
            <p:nvPr/>
          </p:nvSpPr>
          <p:spPr>
            <a:xfrm>
              <a:off x="9051271" y="3189547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6" name="Conector 75"/>
            <p:cNvSpPr/>
            <p:nvPr/>
          </p:nvSpPr>
          <p:spPr>
            <a:xfrm>
              <a:off x="9136098" y="3450619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7" name="Conector 76"/>
            <p:cNvSpPr/>
            <p:nvPr/>
          </p:nvSpPr>
          <p:spPr>
            <a:xfrm>
              <a:off x="9288498" y="3603019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8" name="Conector 77"/>
            <p:cNvSpPr/>
            <p:nvPr/>
          </p:nvSpPr>
          <p:spPr>
            <a:xfrm>
              <a:off x="9440898" y="3755419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9" name="Conector 78"/>
            <p:cNvSpPr/>
            <p:nvPr/>
          </p:nvSpPr>
          <p:spPr>
            <a:xfrm>
              <a:off x="9334503" y="3476499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0" name="Conector 79"/>
            <p:cNvSpPr/>
            <p:nvPr/>
          </p:nvSpPr>
          <p:spPr>
            <a:xfrm>
              <a:off x="9138973" y="3151566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1" name="Conector 80"/>
            <p:cNvSpPr/>
            <p:nvPr/>
          </p:nvSpPr>
          <p:spPr>
            <a:xfrm>
              <a:off x="9016766" y="3508128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2" name="Conector 81"/>
            <p:cNvSpPr/>
            <p:nvPr/>
          </p:nvSpPr>
          <p:spPr>
            <a:xfrm>
              <a:off x="9458147" y="3303971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3" name="Conector 82"/>
            <p:cNvSpPr/>
            <p:nvPr/>
          </p:nvSpPr>
          <p:spPr>
            <a:xfrm>
              <a:off x="9146162" y="3797115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4" name="Conector 83"/>
            <p:cNvSpPr/>
            <p:nvPr/>
          </p:nvSpPr>
          <p:spPr>
            <a:xfrm>
              <a:off x="9343131" y="3002048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5" name="Conector 84"/>
            <p:cNvSpPr/>
            <p:nvPr/>
          </p:nvSpPr>
          <p:spPr>
            <a:xfrm>
              <a:off x="9560230" y="3541793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6" name="Conector 85"/>
            <p:cNvSpPr/>
            <p:nvPr/>
          </p:nvSpPr>
          <p:spPr>
            <a:xfrm>
              <a:off x="9693940" y="3735292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7" name="Conector 86"/>
            <p:cNvSpPr/>
            <p:nvPr/>
          </p:nvSpPr>
          <p:spPr>
            <a:xfrm>
              <a:off x="9791703" y="3933699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8" name="Conector 87"/>
            <p:cNvSpPr/>
            <p:nvPr/>
          </p:nvSpPr>
          <p:spPr>
            <a:xfrm>
              <a:off x="8874429" y="3275213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9" name="Conector 88"/>
            <p:cNvSpPr/>
            <p:nvPr/>
          </p:nvSpPr>
          <p:spPr>
            <a:xfrm>
              <a:off x="9203671" y="3341947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0" name="Conector 89"/>
            <p:cNvSpPr/>
            <p:nvPr/>
          </p:nvSpPr>
          <p:spPr>
            <a:xfrm>
              <a:off x="9288498" y="3603019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1" name="Conector 90"/>
            <p:cNvSpPr/>
            <p:nvPr/>
          </p:nvSpPr>
          <p:spPr>
            <a:xfrm>
              <a:off x="9440898" y="3755419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2" name="Conector 91"/>
            <p:cNvSpPr/>
            <p:nvPr/>
          </p:nvSpPr>
          <p:spPr>
            <a:xfrm>
              <a:off x="9593298" y="3907819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3" name="Conector 92"/>
            <p:cNvSpPr/>
            <p:nvPr/>
          </p:nvSpPr>
          <p:spPr>
            <a:xfrm>
              <a:off x="9395602" y="4115164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4" name="Conector 93"/>
            <p:cNvSpPr/>
            <p:nvPr/>
          </p:nvSpPr>
          <p:spPr>
            <a:xfrm>
              <a:off x="9200072" y="3790231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5" name="Conector 94"/>
            <p:cNvSpPr/>
            <p:nvPr/>
          </p:nvSpPr>
          <p:spPr>
            <a:xfrm>
              <a:off x="9077865" y="4146793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6" name="Conector 95"/>
            <p:cNvSpPr/>
            <p:nvPr/>
          </p:nvSpPr>
          <p:spPr>
            <a:xfrm>
              <a:off x="9519246" y="3942636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7" name="Conector 96"/>
            <p:cNvSpPr/>
            <p:nvPr/>
          </p:nvSpPr>
          <p:spPr>
            <a:xfrm>
              <a:off x="9207261" y="4435780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8" name="Conector 97"/>
            <p:cNvSpPr/>
            <p:nvPr/>
          </p:nvSpPr>
          <p:spPr>
            <a:xfrm>
              <a:off x="9404230" y="3640713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9" name="Conector 98"/>
            <p:cNvSpPr/>
            <p:nvPr/>
          </p:nvSpPr>
          <p:spPr>
            <a:xfrm>
              <a:off x="9621329" y="4180458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0" name="Conector 99"/>
            <p:cNvSpPr/>
            <p:nvPr/>
          </p:nvSpPr>
          <p:spPr>
            <a:xfrm>
              <a:off x="9755039" y="4373957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1" name="Conector 100"/>
            <p:cNvSpPr/>
            <p:nvPr/>
          </p:nvSpPr>
          <p:spPr>
            <a:xfrm>
              <a:off x="9852802" y="4572364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2" name="Conector 101"/>
            <p:cNvSpPr/>
            <p:nvPr/>
          </p:nvSpPr>
          <p:spPr>
            <a:xfrm>
              <a:off x="8935528" y="3913878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3" name="Conector 102"/>
            <p:cNvSpPr/>
            <p:nvPr/>
          </p:nvSpPr>
          <p:spPr>
            <a:xfrm>
              <a:off x="9264770" y="3980612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4" name="Conector 103"/>
            <p:cNvSpPr/>
            <p:nvPr/>
          </p:nvSpPr>
          <p:spPr>
            <a:xfrm>
              <a:off x="9349597" y="4241684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5" name="Conector 104"/>
            <p:cNvSpPr/>
            <p:nvPr/>
          </p:nvSpPr>
          <p:spPr>
            <a:xfrm>
              <a:off x="9501997" y="4394084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6" name="Conector 105"/>
            <p:cNvSpPr/>
            <p:nvPr/>
          </p:nvSpPr>
          <p:spPr>
            <a:xfrm>
              <a:off x="9654397" y="4546484"/>
              <a:ext cx="129396" cy="11214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7" name="CuadroTexto 106"/>
            <p:cNvSpPr txBox="1"/>
            <p:nvPr/>
          </p:nvSpPr>
          <p:spPr>
            <a:xfrm>
              <a:off x="1697785" y="4494699"/>
              <a:ext cx="2531299" cy="532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400" b="1" dirty="0" err="1" smtClean="0"/>
                <a:t>Seed</a:t>
              </a:r>
              <a:r>
                <a:rPr lang="es-PE" sz="1400" b="1" dirty="0" smtClean="0"/>
                <a:t> </a:t>
              </a:r>
              <a:r>
                <a:rPr lang="es-PE" sz="1400" b="1" dirty="0" err="1" smtClean="0"/>
                <a:t>users</a:t>
              </a:r>
              <a:endParaRPr lang="es-PE" sz="1400" b="1" dirty="0"/>
            </a:p>
          </p:txBody>
        </p:sp>
        <p:sp>
          <p:nvSpPr>
            <p:cNvPr id="108" name="CuadroTexto 107"/>
            <p:cNvSpPr txBox="1"/>
            <p:nvPr/>
          </p:nvSpPr>
          <p:spPr>
            <a:xfrm>
              <a:off x="8356587" y="5432822"/>
              <a:ext cx="2287440" cy="532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400" b="1" dirty="0" err="1" smtClean="0"/>
                <a:t>Universe</a:t>
              </a:r>
              <a:endParaRPr lang="es-PE" sz="1400" b="1" dirty="0"/>
            </a:p>
          </p:txBody>
        </p:sp>
      </p:grpSp>
      <p:sp>
        <p:nvSpPr>
          <p:cNvPr id="109" name="CuadroTexto 108"/>
          <p:cNvSpPr txBox="1"/>
          <p:nvPr/>
        </p:nvSpPr>
        <p:spPr>
          <a:xfrm>
            <a:off x="194612" y="5467025"/>
            <a:ext cx="1111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err="1" smtClean="0"/>
              <a:t>Ref</a:t>
            </a:r>
            <a:r>
              <a:rPr lang="es-PE" dirty="0" smtClean="0"/>
              <a:t>: </a:t>
            </a:r>
            <a:r>
              <a:rPr lang="en-US" dirty="0"/>
              <a:t>MA, </a:t>
            </a:r>
            <a:r>
              <a:rPr lang="en-US" dirty="0" err="1"/>
              <a:t>Qiang</a:t>
            </a:r>
            <a:r>
              <a:rPr lang="en-US" dirty="0"/>
              <a:t>, et al. Score Look-Alike Audiences. En </a:t>
            </a:r>
            <a:r>
              <a:rPr lang="en-US" i="1" dirty="0"/>
              <a:t>Data Mining Workshops (ICDMW), </a:t>
            </a:r>
            <a:endParaRPr lang="en-US" i="1" dirty="0" smtClean="0"/>
          </a:p>
          <a:p>
            <a:r>
              <a:rPr lang="en-US" i="1" dirty="0" smtClean="0"/>
              <a:t>2016 </a:t>
            </a:r>
            <a:r>
              <a:rPr lang="en-US" i="1" dirty="0"/>
              <a:t>IEEE 16th International Conference on</a:t>
            </a:r>
            <a:r>
              <a:rPr lang="en-US" dirty="0"/>
              <a:t>. IEEE, 2016. p. 647-654.</a:t>
            </a:r>
            <a:endParaRPr lang="es-PE" dirty="0"/>
          </a:p>
        </p:txBody>
      </p:sp>
      <p:graphicFrame>
        <p:nvGraphicFramePr>
          <p:cNvPr id="110" name="Tabla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570397"/>
              </p:ext>
            </p:extLst>
          </p:nvPr>
        </p:nvGraphicFramePr>
        <p:xfrm>
          <a:off x="8765826" y="2148489"/>
          <a:ext cx="2695430" cy="2778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5"/>
                <a:gridCol w="1347715"/>
              </a:tblGrid>
              <a:tr h="372879">
                <a:tc>
                  <a:txBody>
                    <a:bodyPr/>
                    <a:lstStyle/>
                    <a:p>
                      <a:r>
                        <a:rPr lang="es-PE" dirty="0" err="1" smtClean="0"/>
                        <a:t>Universe</a:t>
                      </a:r>
                      <a:r>
                        <a:rPr lang="es-PE" dirty="0" smtClean="0"/>
                        <a:t> </a:t>
                      </a:r>
                      <a:r>
                        <a:rPr lang="es-PE" dirty="0" err="1" smtClean="0"/>
                        <a:t>instance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dirty="0" smtClean="0"/>
                        <a:t>Score (</a:t>
                      </a:r>
                      <a:r>
                        <a:rPr lang="es-PE" dirty="0" err="1" smtClean="0"/>
                        <a:t>average</a:t>
                      </a:r>
                      <a:r>
                        <a:rPr lang="es-PE" baseline="0" dirty="0" smtClean="0"/>
                        <a:t> </a:t>
                      </a:r>
                      <a:r>
                        <a:rPr lang="es-PE" baseline="0" dirty="0" err="1" smtClean="0"/>
                        <a:t>distance</a:t>
                      </a:r>
                      <a:r>
                        <a:rPr lang="es-PE" baseline="0" dirty="0" smtClean="0"/>
                        <a:t>)</a:t>
                      </a:r>
                      <a:endParaRPr lang="es-PE" dirty="0"/>
                    </a:p>
                  </a:txBody>
                  <a:tcPr/>
                </a:tc>
              </a:tr>
              <a:tr h="372879">
                <a:tc>
                  <a:txBody>
                    <a:bodyPr/>
                    <a:lstStyle/>
                    <a:p>
                      <a:r>
                        <a:rPr lang="es-PE" dirty="0" smtClean="0"/>
                        <a:t>1-46207750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dirty="0" smtClean="0"/>
                        <a:t>45</a:t>
                      </a:r>
                      <a:endParaRPr lang="es-PE" dirty="0"/>
                    </a:p>
                  </a:txBody>
                  <a:tcPr/>
                </a:tc>
              </a:tr>
              <a:tr h="37287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 smtClean="0"/>
                        <a:t>1-98456714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dirty="0" smtClean="0"/>
                        <a:t>12</a:t>
                      </a:r>
                      <a:endParaRPr lang="es-PE" dirty="0"/>
                    </a:p>
                  </a:txBody>
                  <a:tcPr/>
                </a:tc>
              </a:tr>
              <a:tr h="372879">
                <a:tc>
                  <a:txBody>
                    <a:bodyPr/>
                    <a:lstStyle/>
                    <a:p>
                      <a:r>
                        <a:rPr lang="es-PE" b="1" dirty="0" smtClean="0"/>
                        <a:t>.</a:t>
                      </a:r>
                      <a:endParaRPr lang="es-P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</a:tr>
              <a:tr h="372879">
                <a:tc>
                  <a:txBody>
                    <a:bodyPr/>
                    <a:lstStyle/>
                    <a:p>
                      <a:r>
                        <a:rPr lang="es-PE" b="1" dirty="0" smtClean="0"/>
                        <a:t>.</a:t>
                      </a:r>
                      <a:endParaRPr lang="es-P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</a:tr>
              <a:tr h="372879">
                <a:tc>
                  <a:txBody>
                    <a:bodyPr/>
                    <a:lstStyle/>
                    <a:p>
                      <a:r>
                        <a:rPr lang="es-PE" dirty="0" smtClean="0"/>
                        <a:t>1-77415523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b="1" dirty="0" smtClean="0"/>
                        <a:t>7</a:t>
                      </a:r>
                      <a:endParaRPr lang="es-PE" b="1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1" name="Conector recto de flecha 110"/>
          <p:cNvCxnSpPr/>
          <p:nvPr/>
        </p:nvCxnSpPr>
        <p:spPr>
          <a:xfrm flipV="1">
            <a:off x="6674602" y="3058162"/>
            <a:ext cx="1940636" cy="115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2" name="Abrir llave 111"/>
          <p:cNvSpPr/>
          <p:nvPr/>
        </p:nvSpPr>
        <p:spPr>
          <a:xfrm rot="4623525">
            <a:off x="3057848" y="876488"/>
            <a:ext cx="587549" cy="3429637"/>
          </a:xfrm>
          <a:prstGeom prst="leftBrace">
            <a:avLst>
              <a:gd name="adj1" fmla="val 8333"/>
              <a:gd name="adj2" fmla="val 498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13" name="Imagen 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431" y="1767538"/>
            <a:ext cx="38195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3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11" y="1674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44138" y="446704"/>
            <a:ext cx="112993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RETO 3: ?</a:t>
            </a:r>
            <a:endParaRPr lang="en-US" sz="2200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255083" y="1421440"/>
            <a:ext cx="5546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600" b="1" dirty="0" smtClean="0"/>
              <a:t>Peso de variables</a:t>
            </a:r>
            <a:endParaRPr lang="es-PE" sz="36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2639684" y="3556877"/>
            <a:ext cx="707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PE" b="1" dirty="0"/>
          </a:p>
        </p:txBody>
      </p:sp>
      <p:grpSp>
        <p:nvGrpSpPr>
          <p:cNvPr id="7" name="Grupo 6"/>
          <p:cNvGrpSpPr/>
          <p:nvPr/>
        </p:nvGrpSpPr>
        <p:grpSpPr>
          <a:xfrm>
            <a:off x="1879961" y="2354361"/>
            <a:ext cx="8593106" cy="3399782"/>
            <a:chOff x="699783" y="465150"/>
            <a:chExt cx="8593106" cy="3399782"/>
          </a:xfrm>
        </p:grpSpPr>
        <p:pic>
          <p:nvPicPr>
            <p:cNvPr id="8" name="Picture 2" descr="Resultado de imagen para meme eligiendo otra chic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094" y="465150"/>
              <a:ext cx="6044057" cy="339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783" y="2768545"/>
              <a:ext cx="2972089" cy="654405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12035" y="465150"/>
              <a:ext cx="3780854" cy="576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76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891" y="1674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44138" y="446704"/>
            <a:ext cx="112993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RETO 3: PESO DE VARIABLES</a:t>
            </a:r>
            <a:endParaRPr lang="en-US" sz="2200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698772"/>
              </p:ext>
            </p:extLst>
          </p:nvPr>
        </p:nvGraphicFramePr>
        <p:xfrm>
          <a:off x="879894" y="2147976"/>
          <a:ext cx="3450566" cy="31227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38081"/>
                <a:gridCol w="1312485"/>
              </a:tblGrid>
              <a:tr h="446109"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1" u="none" strike="noStrike" dirty="0">
                          <a:effectLst/>
                        </a:rPr>
                        <a:t>VAR_GROUP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1" u="none" strike="noStrike" dirty="0">
                          <a:effectLst/>
                        </a:rPr>
                        <a:t>WEIGHT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446109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SALDOS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1000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446109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LINEA_TARJ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 dirty="0">
                          <a:effectLst/>
                        </a:rPr>
                        <a:t>500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446109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CREDIT_INI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300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446109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LABORAL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800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446109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UBIGEO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500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446109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INTERPERSONAL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 dirty="0">
                          <a:effectLst/>
                        </a:rPr>
                        <a:t>500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1647644" y="1664898"/>
            <a:ext cx="235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smtClean="0"/>
              <a:t>Grupo de variables</a:t>
            </a:r>
            <a:endParaRPr lang="es-PE" b="1" dirty="0"/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64449"/>
              </p:ext>
            </p:extLst>
          </p:nvPr>
        </p:nvGraphicFramePr>
        <p:xfrm>
          <a:off x="5558984" y="2147976"/>
          <a:ext cx="3990458" cy="31227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489"/>
                <a:gridCol w="804660"/>
                <a:gridCol w="1297309"/>
              </a:tblGrid>
              <a:tr h="446109"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1" u="none" strike="noStrike" dirty="0">
                          <a:effectLst/>
                        </a:rPr>
                        <a:t>VAR_NAME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1" u="none" strike="noStrike" dirty="0">
                          <a:effectLst/>
                        </a:rPr>
                        <a:t>WEIGHT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1" u="none" strike="noStrike" dirty="0">
                          <a:effectLst/>
                        </a:rPr>
                        <a:t>VAR_GROUP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446109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FLAG_RUC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400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LABORAL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446109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FLAG_INGRESO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400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LABORAL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446109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DISTRITO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500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UBIGEO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446109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FLAG_CASADO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166.6667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INTERPERSONAL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446109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FLAG_SOLTERO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166.6667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 dirty="0">
                          <a:effectLst/>
                        </a:rPr>
                        <a:t>INTERPERSONAL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446109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FLAG_POSCASADO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166.6667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 dirty="0">
                          <a:effectLst/>
                        </a:rPr>
                        <a:t>INTERPERSONAL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6579427" y="1664898"/>
            <a:ext cx="235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smtClean="0"/>
              <a:t>Propagación de pesos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11658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891" y="1674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44138" y="446704"/>
            <a:ext cx="1129937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b="1" dirty="0" err="1" smtClean="0">
                <a:solidFill>
                  <a:srgbClr val="284C91"/>
                </a:solidFill>
                <a:latin typeface="Myriad Pro" panose="020B0503030403020204" pitchFamily="34" charset="0"/>
              </a:rPr>
              <a:t>Posibles</a:t>
            </a:r>
            <a:r>
              <a:rPr lang="en-US" sz="4000" b="1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4000" b="1" dirty="0" err="1" smtClean="0">
                <a:solidFill>
                  <a:srgbClr val="284C91"/>
                </a:solidFill>
                <a:latin typeface="Myriad Pro" panose="020B0503030403020204" pitchFamily="34" charset="0"/>
              </a:rPr>
              <a:t>mejoras</a:t>
            </a:r>
            <a:endParaRPr lang="en-US" sz="4000" b="1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81487" y="1414732"/>
            <a:ext cx="82382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3200" dirty="0" err="1" smtClean="0"/>
              <a:t>Metric</a:t>
            </a:r>
            <a:r>
              <a:rPr lang="es-PE" sz="3200" dirty="0" smtClean="0"/>
              <a:t> </a:t>
            </a:r>
            <a:r>
              <a:rPr lang="es-PE" sz="3200" dirty="0" err="1" smtClean="0"/>
              <a:t>learning</a:t>
            </a:r>
            <a:endParaRPr lang="es-PE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3200" dirty="0" err="1" smtClean="0"/>
              <a:t>Scoring</a:t>
            </a:r>
            <a:r>
              <a:rPr lang="es-PE" sz="3200" dirty="0" smtClean="0"/>
              <a:t> dinámico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3200" dirty="0" smtClean="0"/>
              <a:t>Grafos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3200" dirty="0" smtClean="0"/>
              <a:t>Hibridación con modelos supervisados</a:t>
            </a:r>
            <a:endParaRPr lang="es-PE" sz="3200" dirty="0"/>
          </a:p>
        </p:txBody>
      </p:sp>
    </p:spTree>
    <p:extLst>
      <p:ext uri="{BB962C8B-B14F-4D97-AF65-F5344CB8AC3E}">
        <p14:creationId xmlns:p14="http://schemas.microsoft.com/office/powerpoint/2010/main" val="404811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12194975" cy="685632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278038" y="577970"/>
            <a:ext cx="546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 smtClean="0"/>
              <a:t>LOOK-ALIKE MODELING</a:t>
            </a:r>
            <a:endParaRPr lang="es-PE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13" y="2011524"/>
            <a:ext cx="5705742" cy="312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8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948" y="115450"/>
            <a:ext cx="1821180" cy="272796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816332" y="612476"/>
            <a:ext cx="51154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smtClean="0"/>
              <a:t>RICARDO PUMA ALVAREZ</a:t>
            </a:r>
            <a:endParaRPr lang="es-PE" b="1" dirty="0"/>
          </a:p>
          <a:p>
            <a:r>
              <a:rPr lang="es-PE" dirty="0">
                <a:hlinkClick r:id="rId3"/>
              </a:rPr>
              <a:t>https://www.linkedin.com/in/rpumaalvarez</a:t>
            </a:r>
            <a:r>
              <a:rPr lang="es-PE" dirty="0" smtClean="0">
                <a:hlinkClick r:id="rId3"/>
              </a:rPr>
              <a:t>/</a:t>
            </a:r>
            <a:endParaRPr lang="es-PE" dirty="0" smtClean="0"/>
          </a:p>
          <a:p>
            <a:endParaRPr lang="es-PE" dirty="0"/>
          </a:p>
          <a:p>
            <a:endParaRPr lang="es-PE" dirty="0" smtClean="0"/>
          </a:p>
          <a:p>
            <a:endParaRPr lang="es-PE" dirty="0"/>
          </a:p>
          <a:p>
            <a:endParaRPr lang="es-PE" dirty="0" smtClean="0"/>
          </a:p>
          <a:p>
            <a:endParaRPr lang="es-PE" dirty="0"/>
          </a:p>
          <a:p>
            <a:endParaRPr lang="es-PE" dirty="0" smtClean="0"/>
          </a:p>
          <a:p>
            <a:endParaRPr lang="es-PE" b="1" dirty="0" smtClean="0"/>
          </a:p>
          <a:p>
            <a:endParaRPr lang="es-PE" dirty="0"/>
          </a:p>
        </p:txBody>
      </p:sp>
      <p:pic>
        <p:nvPicPr>
          <p:cNvPr id="1028" name="Picture 4" descr="Resultado de imagen para san marc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70" y="3932635"/>
            <a:ext cx="1121015" cy="130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Business intelligen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053" y="3959439"/>
            <a:ext cx="1970279" cy="131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0" descr="Resultado de imagen para usp brazil"/>
          <p:cNvSpPr>
            <a:spLocks noChangeAspect="1" noChangeArrowheads="1"/>
          </p:cNvSpPr>
          <p:nvPr/>
        </p:nvSpPr>
        <p:spPr bwMode="auto">
          <a:xfrm>
            <a:off x="692778" y="13917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6480" y="3848473"/>
            <a:ext cx="1028214" cy="147277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3096" y="3891415"/>
            <a:ext cx="2415943" cy="1449566"/>
          </a:xfrm>
          <a:prstGeom prst="rect">
            <a:avLst/>
          </a:prstGeom>
        </p:spPr>
      </p:pic>
      <p:pic>
        <p:nvPicPr>
          <p:cNvPr id="1040" name="Picture 16" descr="Resultado de imagen para data scienc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046" y="3866141"/>
            <a:ext cx="2480413" cy="147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/>
          <p:cNvSpPr txBox="1"/>
          <p:nvPr/>
        </p:nvSpPr>
        <p:spPr>
          <a:xfrm>
            <a:off x="4214402" y="5822830"/>
            <a:ext cx="1492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 smtClean="0"/>
              <a:t>Academia</a:t>
            </a:r>
            <a:endParaRPr lang="es-PE" b="1" dirty="0"/>
          </a:p>
        </p:txBody>
      </p:sp>
      <p:sp>
        <p:nvSpPr>
          <p:cNvPr id="17" name="CuadroTexto 16"/>
          <p:cNvSpPr txBox="1"/>
          <p:nvPr/>
        </p:nvSpPr>
        <p:spPr>
          <a:xfrm>
            <a:off x="6044357" y="5822830"/>
            <a:ext cx="255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smtClean="0"/>
              <a:t>Academia + Industria</a:t>
            </a:r>
            <a:endParaRPr lang="es-PE" b="1" dirty="0"/>
          </a:p>
        </p:txBody>
      </p:sp>
      <p:sp>
        <p:nvSpPr>
          <p:cNvPr id="19" name="CuadroTexto 18"/>
          <p:cNvSpPr txBox="1"/>
          <p:nvPr/>
        </p:nvSpPr>
        <p:spPr>
          <a:xfrm>
            <a:off x="2306313" y="5822830"/>
            <a:ext cx="104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smtClean="0"/>
              <a:t>Industria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9615350" y="5822830"/>
            <a:ext cx="104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smtClean="0"/>
              <a:t>Industria</a:t>
            </a:r>
          </a:p>
        </p:txBody>
      </p:sp>
      <p:sp>
        <p:nvSpPr>
          <p:cNvPr id="22" name="Flecha curvada hacia abajo 21"/>
          <p:cNvSpPr/>
          <p:nvPr/>
        </p:nvSpPr>
        <p:spPr>
          <a:xfrm>
            <a:off x="1267848" y="3277848"/>
            <a:ext cx="1139107" cy="61356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26" name="Flecha curvada hacia abajo 25"/>
          <p:cNvSpPr/>
          <p:nvPr/>
        </p:nvSpPr>
        <p:spPr>
          <a:xfrm>
            <a:off x="3356071" y="3168014"/>
            <a:ext cx="1139107" cy="61356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27" name="Flecha curvada hacia abajo 26"/>
          <p:cNvSpPr/>
          <p:nvPr/>
        </p:nvSpPr>
        <p:spPr>
          <a:xfrm>
            <a:off x="5328644" y="3102155"/>
            <a:ext cx="1139107" cy="61356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29" name="Flecha curvada hacia abajo 28"/>
          <p:cNvSpPr/>
          <p:nvPr/>
        </p:nvSpPr>
        <p:spPr>
          <a:xfrm>
            <a:off x="8326265" y="3069539"/>
            <a:ext cx="1139107" cy="61356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181616" y="5822830"/>
            <a:ext cx="1492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 smtClean="0"/>
              <a:t>Academia</a:t>
            </a:r>
            <a:endParaRPr lang="es-PE" b="1" dirty="0"/>
          </a:p>
        </p:txBody>
      </p:sp>
      <p:pic>
        <p:nvPicPr>
          <p:cNvPr id="1042" name="Picture 18" descr="Resultado de imagen para asegurame propaganda rimac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70" y="253111"/>
            <a:ext cx="1635091" cy="122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616" y="1627865"/>
            <a:ext cx="1308807" cy="1308807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1788703" y="2020658"/>
            <a:ext cx="336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 smtClean="0"/>
              <a:t>+</a:t>
            </a:r>
            <a:endParaRPr lang="es-PE" sz="2800" b="1" dirty="0"/>
          </a:p>
        </p:txBody>
      </p:sp>
      <p:pic>
        <p:nvPicPr>
          <p:cNvPr id="1048" name="Picture 24" descr="Resultado de imagen para mit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888" y="1696528"/>
            <a:ext cx="1915709" cy="12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23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1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4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672"/>
            <a:ext cx="12194973" cy="68563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8790" y="3390062"/>
            <a:ext cx="1099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smtClean="0">
                <a:solidFill>
                  <a:srgbClr val="335597"/>
                </a:solidFill>
                <a:latin typeface="Keep Calm Med" pitchFamily="2" charset="0"/>
              </a:rPr>
              <a:t>Look-</a:t>
            </a:r>
            <a:r>
              <a:rPr lang="es-ES" sz="4000" b="1" dirty="0" err="1" smtClean="0">
                <a:solidFill>
                  <a:srgbClr val="335597"/>
                </a:solidFill>
                <a:latin typeface="Keep Calm Med" pitchFamily="2" charset="0"/>
              </a:rPr>
              <a:t>alike</a:t>
            </a:r>
            <a:r>
              <a:rPr lang="es-ES" sz="4000" b="1" dirty="0" smtClean="0">
                <a:solidFill>
                  <a:srgbClr val="335597"/>
                </a:solidFill>
                <a:latin typeface="Keep Calm Med" pitchFamily="2" charset="0"/>
              </a:rPr>
              <a:t> </a:t>
            </a:r>
            <a:r>
              <a:rPr lang="es-ES" sz="4000" b="1" dirty="0" err="1" smtClean="0">
                <a:solidFill>
                  <a:srgbClr val="335597"/>
                </a:solidFill>
                <a:latin typeface="Keep Calm Med" pitchFamily="2" charset="0"/>
              </a:rPr>
              <a:t>modeling</a:t>
            </a:r>
            <a:r>
              <a:rPr lang="es-ES" sz="4000" b="1" dirty="0" smtClean="0">
                <a:solidFill>
                  <a:srgbClr val="335597"/>
                </a:solidFill>
                <a:latin typeface="Keep Calm Med" pitchFamily="2" charset="0"/>
              </a:rPr>
              <a:t> </a:t>
            </a:r>
            <a:r>
              <a:rPr lang="es-ES" sz="4000" b="1" dirty="0" err="1" smtClean="0">
                <a:solidFill>
                  <a:srgbClr val="335597"/>
                </a:solidFill>
                <a:latin typeface="Keep Calm Med" pitchFamily="2" charset="0"/>
              </a:rPr>
              <a:t>based</a:t>
            </a:r>
            <a:r>
              <a:rPr lang="es-ES" sz="4000" b="1" dirty="0" smtClean="0">
                <a:solidFill>
                  <a:srgbClr val="335597"/>
                </a:solidFill>
                <a:latin typeface="Keep Calm Med" pitchFamily="2" charset="0"/>
              </a:rPr>
              <a:t> </a:t>
            </a:r>
            <a:r>
              <a:rPr lang="es-ES" sz="4000" b="1" dirty="0" err="1" smtClean="0">
                <a:solidFill>
                  <a:srgbClr val="335597"/>
                </a:solidFill>
                <a:latin typeface="Keep Calm Med" pitchFamily="2" charset="0"/>
              </a:rPr>
              <a:t>on</a:t>
            </a:r>
            <a:r>
              <a:rPr lang="es-ES" sz="4000" b="1" dirty="0" smtClean="0">
                <a:solidFill>
                  <a:srgbClr val="335597"/>
                </a:solidFill>
                <a:latin typeface="Keep Calm Med" pitchFamily="2" charset="0"/>
              </a:rPr>
              <a:t> </a:t>
            </a:r>
            <a:r>
              <a:rPr lang="es-ES" sz="4000" b="1" dirty="0" err="1" smtClean="0">
                <a:solidFill>
                  <a:srgbClr val="335597"/>
                </a:solidFill>
                <a:latin typeface="Keep Calm Med" pitchFamily="2" charset="0"/>
              </a:rPr>
              <a:t>instance-based</a:t>
            </a:r>
            <a:r>
              <a:rPr lang="es-ES" sz="4000" b="1" dirty="0" smtClean="0">
                <a:solidFill>
                  <a:srgbClr val="335597"/>
                </a:solidFill>
                <a:latin typeface="Keep Calm Med" pitchFamily="2" charset="0"/>
              </a:rPr>
              <a:t> </a:t>
            </a:r>
            <a:r>
              <a:rPr lang="es-ES" sz="4000" b="1" dirty="0" err="1" smtClean="0">
                <a:solidFill>
                  <a:srgbClr val="335597"/>
                </a:solidFill>
                <a:latin typeface="Keep Calm Med" pitchFamily="2" charset="0"/>
              </a:rPr>
              <a:t>learning</a:t>
            </a:r>
            <a:endParaRPr lang="es-ES" sz="4000" b="1" dirty="0">
              <a:solidFill>
                <a:srgbClr val="335597"/>
              </a:solidFill>
              <a:latin typeface="Keep Calm Med" pitchFamily="2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772194" y="2689394"/>
            <a:ext cx="862148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900" spc="600" dirty="0">
                <a:solidFill>
                  <a:srgbClr val="335597"/>
                </a:solidFill>
                <a:latin typeface="Keep Calm Med" pitchFamily="2" charset="0"/>
              </a:rPr>
              <a:t>CONVERSATORIO</a:t>
            </a:r>
          </a:p>
        </p:txBody>
      </p:sp>
    </p:spTree>
    <p:extLst>
      <p:ext uri="{BB962C8B-B14F-4D97-AF65-F5344CB8AC3E}">
        <p14:creationId xmlns:p14="http://schemas.microsoft.com/office/powerpoint/2010/main" val="353046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7" y="-111761"/>
            <a:ext cx="12194975" cy="685632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278038" y="577970"/>
            <a:ext cx="5469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 smtClean="0"/>
              <a:t>INDICE</a:t>
            </a:r>
            <a:endParaRPr lang="es-PE" b="1" dirty="0"/>
          </a:p>
          <a:p>
            <a:pPr algn="ctr"/>
            <a:endParaRPr lang="es-PE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447801" y="1081092"/>
            <a:ext cx="1129937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284C91"/>
                </a:solidFill>
                <a:latin typeface="Myriad Pro" panose="020B0503030403020204" pitchFamily="34" charset="0"/>
              </a:rPr>
              <a:t>Problema</a:t>
            </a: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 Look-alike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284C91"/>
                </a:solidFill>
                <a:latin typeface="Myriad Pro" panose="020B0503030403020204" pitchFamily="34" charset="0"/>
              </a:rPr>
              <a:t>Paradigma</a:t>
            </a: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 Instance-based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284C91"/>
                </a:solidFill>
                <a:latin typeface="Myriad Pro" panose="020B0503030403020204" pitchFamily="34" charset="0"/>
              </a:rPr>
              <a:t>Conceptos</a:t>
            </a: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200" dirty="0" err="1" smtClean="0">
                <a:solidFill>
                  <a:srgbClr val="284C91"/>
                </a:solidFill>
                <a:latin typeface="Myriad Pro" panose="020B0503030403020204" pitchFamily="34" charset="0"/>
              </a:rPr>
              <a:t>importantes</a:t>
            </a:r>
            <a:endParaRPr lang="en-US" sz="2200" dirty="0" smtClean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284C91"/>
                </a:solidFill>
                <a:latin typeface="Myriad Pro" panose="020B0503030403020204" pitchFamily="34" charset="0"/>
              </a:rPr>
              <a:t>Desafios</a:t>
            </a: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 look-alike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284C91"/>
                </a:solidFill>
                <a:latin typeface="Myriad Pro" panose="020B0503030403020204" pitchFamily="34" charset="0"/>
              </a:rPr>
              <a:t>Propuestas</a:t>
            </a: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 de </a:t>
            </a:r>
            <a:r>
              <a:rPr lang="en-US" sz="2200" dirty="0" err="1" smtClean="0">
                <a:solidFill>
                  <a:srgbClr val="284C91"/>
                </a:solidFill>
                <a:latin typeface="Myriad Pro" panose="020B0503030403020204" pitchFamily="34" charset="0"/>
              </a:rPr>
              <a:t>mejora</a:t>
            </a:r>
            <a:endParaRPr lang="en-US" sz="2200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63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12194975" cy="685632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278038" y="577970"/>
            <a:ext cx="546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 smtClean="0"/>
              <a:t>LOOK-ALIKE MODELING</a:t>
            </a:r>
            <a:endParaRPr lang="es-PE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13" y="2011524"/>
            <a:ext cx="5705742" cy="312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7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23616" y="3265933"/>
            <a:ext cx="11299371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s-PE" sz="2400" dirty="0" smtClean="0">
              <a:hlinkClick r:id="rId3"/>
            </a:endParaRPr>
          </a:p>
          <a:p>
            <a:pPr algn="just">
              <a:lnSpc>
                <a:spcPct val="150000"/>
              </a:lnSpc>
            </a:pPr>
            <a:endParaRPr lang="es-PE" sz="2400" dirty="0">
              <a:hlinkClick r:id="rId3"/>
            </a:endParaRPr>
          </a:p>
          <a:p>
            <a:pPr algn="just">
              <a:lnSpc>
                <a:spcPct val="150000"/>
              </a:lnSpc>
            </a:pPr>
            <a:r>
              <a:rPr lang="es-PE" sz="2400" dirty="0" smtClean="0">
                <a:hlinkClick r:id="rId3"/>
              </a:rPr>
              <a:t>https</a:t>
            </a:r>
            <a:r>
              <a:rPr lang="es-PE" sz="2400" dirty="0">
                <a:hlinkClick r:id="rId3"/>
              </a:rPr>
              <a:t>://www.facebook.com/business/help/465262276878947</a:t>
            </a:r>
            <a:endParaRPr lang="en-US" sz="2200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278038" y="577970"/>
            <a:ext cx="546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 smtClean="0"/>
              <a:t>LOOK-ALIKE MODELING</a:t>
            </a:r>
            <a:endParaRPr lang="es-PE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208" y="1166926"/>
            <a:ext cx="6076806" cy="316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0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7" y="-111761"/>
            <a:ext cx="12194975" cy="685632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278038" y="577970"/>
            <a:ext cx="5469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/>
              <a:t>LOOK-ALIKE MODELING</a:t>
            </a:r>
          </a:p>
          <a:p>
            <a:pPr algn="ctr"/>
            <a:endParaRPr lang="es-PE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447801" y="1617410"/>
            <a:ext cx="11299371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 1) </a:t>
            </a:r>
            <a:r>
              <a:rPr lang="en-US" sz="2200" dirty="0" err="1" smtClean="0">
                <a:solidFill>
                  <a:srgbClr val="284C91"/>
                </a:solidFill>
                <a:latin typeface="Myriad Pro" panose="020B0503030403020204" pitchFamily="34" charset="0"/>
              </a:rPr>
              <a:t>Universo</a:t>
            </a: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200" dirty="0" err="1" smtClean="0">
                <a:solidFill>
                  <a:srgbClr val="284C91"/>
                </a:solidFill>
                <a:latin typeface="Myriad Pro" panose="020B0503030403020204" pitchFamily="34" charset="0"/>
              </a:rPr>
              <a:t>como</a:t>
            </a: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200" dirty="0" err="1" smtClean="0">
                <a:solidFill>
                  <a:srgbClr val="284C91"/>
                </a:solidFill>
                <a:latin typeface="Myriad Pro" panose="020B0503030403020204" pitchFamily="34" charset="0"/>
              </a:rPr>
              <a:t>clase</a:t>
            </a: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200" dirty="0" err="1" smtClean="0">
                <a:solidFill>
                  <a:srgbClr val="284C91"/>
                </a:solidFill>
                <a:latin typeface="Myriad Pro" panose="020B0503030403020204" pitchFamily="34" charset="0"/>
              </a:rPr>
              <a:t>negativa</a:t>
            </a: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endParaRPr lang="en-US" sz="2200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26" y="2184712"/>
            <a:ext cx="11299371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 2) Target en base a feedback de </a:t>
            </a:r>
            <a:r>
              <a:rPr lang="en-US" sz="2200" dirty="0" err="1" smtClean="0">
                <a:solidFill>
                  <a:srgbClr val="284C91"/>
                </a:solidFill>
                <a:latin typeface="Myriad Pro" panose="020B0503030403020204" pitchFamily="34" charset="0"/>
              </a:rPr>
              <a:t>campañas</a:t>
            </a: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200" dirty="0" err="1" smtClean="0">
                <a:solidFill>
                  <a:srgbClr val="284C91"/>
                </a:solidFill>
                <a:latin typeface="Myriad Pro" panose="020B0503030403020204" pitchFamily="34" charset="0"/>
              </a:rPr>
              <a:t>pasadas</a:t>
            </a: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endParaRPr lang="en-US" sz="2200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447801" y="1081092"/>
            <a:ext cx="11299371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 err="1" smtClean="0">
                <a:solidFill>
                  <a:srgbClr val="284C91"/>
                </a:solidFill>
                <a:latin typeface="Myriad Pro" panose="020B0503030403020204" pitchFamily="34" charset="0"/>
              </a:rPr>
              <a:t>Alternativas</a:t>
            </a:r>
            <a:endParaRPr lang="en-US" sz="2200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444824" y="2871070"/>
            <a:ext cx="11299371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 3) </a:t>
            </a:r>
            <a:r>
              <a:rPr lang="en-US" sz="2200" dirty="0" err="1" smtClean="0">
                <a:solidFill>
                  <a:srgbClr val="284C91"/>
                </a:solidFill>
                <a:latin typeface="Myriad Pro" panose="020B0503030403020204" pitchFamily="34" charset="0"/>
              </a:rPr>
              <a:t>Similitud</a:t>
            </a:r>
            <a:r>
              <a:rPr lang="en-US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 (instance-based)</a:t>
            </a:r>
            <a:endParaRPr lang="en-US" sz="2200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31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442</Words>
  <Application>Microsoft Office PowerPoint</Application>
  <PresentationFormat>Panorámica</PresentationFormat>
  <Paragraphs>135</Paragraphs>
  <Slides>42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Keep Calm Med</vt:lpstr>
      <vt:lpstr>Myriad Pro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Ricardo Puma Alvarez</cp:lastModifiedBy>
  <cp:revision>127</cp:revision>
  <dcterms:created xsi:type="dcterms:W3CDTF">2019-02-22T02:13:14Z</dcterms:created>
  <dcterms:modified xsi:type="dcterms:W3CDTF">2019-08-21T22:41:44Z</dcterms:modified>
</cp:coreProperties>
</file>